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521" r:id="rId3"/>
    <p:sldId id="529" r:id="rId4"/>
    <p:sldId id="488" r:id="rId5"/>
    <p:sldId id="489" r:id="rId6"/>
    <p:sldId id="282" r:id="rId7"/>
    <p:sldId id="284" r:id="rId8"/>
    <p:sldId id="346" r:id="rId9"/>
    <p:sldId id="285" r:id="rId10"/>
    <p:sldId id="286" r:id="rId11"/>
    <p:sldId id="287" r:id="rId12"/>
    <p:sldId id="288" r:id="rId13"/>
    <p:sldId id="289" r:id="rId14"/>
    <p:sldId id="536" r:id="rId15"/>
    <p:sldId id="490" r:id="rId16"/>
    <p:sldId id="504" r:id="rId17"/>
    <p:sldId id="505" r:id="rId18"/>
    <p:sldId id="491" r:id="rId19"/>
    <p:sldId id="351" r:id="rId20"/>
    <p:sldId id="498" r:id="rId21"/>
    <p:sldId id="354" r:id="rId22"/>
    <p:sldId id="353" r:id="rId23"/>
    <p:sldId id="387" r:id="rId24"/>
    <p:sldId id="527" r:id="rId25"/>
    <p:sldId id="528" r:id="rId26"/>
    <p:sldId id="532" r:id="rId27"/>
    <p:sldId id="533" r:id="rId28"/>
    <p:sldId id="531" r:id="rId29"/>
    <p:sldId id="292" r:id="rId30"/>
    <p:sldId id="293" r:id="rId31"/>
    <p:sldId id="310" r:id="rId32"/>
    <p:sldId id="501" r:id="rId33"/>
    <p:sldId id="516" r:id="rId34"/>
    <p:sldId id="495" r:id="rId35"/>
    <p:sldId id="518" r:id="rId36"/>
    <p:sldId id="508" r:id="rId37"/>
    <p:sldId id="295" r:id="rId38"/>
    <p:sldId id="294" r:id="rId39"/>
    <p:sldId id="327" r:id="rId40"/>
    <p:sldId id="499" r:id="rId41"/>
    <p:sldId id="522" r:id="rId42"/>
    <p:sldId id="506" r:id="rId43"/>
    <p:sldId id="507" r:id="rId44"/>
    <p:sldId id="509" r:id="rId45"/>
    <p:sldId id="535" r:id="rId46"/>
    <p:sldId id="500" r:id="rId47"/>
    <p:sldId id="502" r:id="rId48"/>
    <p:sldId id="523" r:id="rId49"/>
    <p:sldId id="524" r:id="rId50"/>
    <p:sldId id="525" r:id="rId51"/>
    <p:sldId id="526" r:id="rId52"/>
    <p:sldId id="517" r:id="rId53"/>
    <p:sldId id="503" r:id="rId54"/>
    <p:sldId id="492" r:id="rId5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0" autoAdjust="0"/>
    <p:restoredTop sz="92420" autoAdjust="0"/>
  </p:normalViewPr>
  <p:slideViewPr>
    <p:cSldViewPr>
      <p:cViewPr>
        <p:scale>
          <a:sx n="106" d="100"/>
          <a:sy n="106" d="100"/>
        </p:scale>
        <p:origin x="744" y="14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20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Don’t know</a:t>
            </a:r>
          </a:p>
        </p:txBody>
      </p:sp>
    </p:spTree>
    <p:extLst>
      <p:ext uri="{BB962C8B-B14F-4D97-AF65-F5344CB8AC3E}">
        <p14:creationId xmlns:p14="http://schemas.microsoft.com/office/powerpoint/2010/main" val="417470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22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563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daily_update_e</a:t>
            </a:r>
            <a:r>
              <a:rPr lang="en-US" dirty="0"/>
              <a:t>/</a:t>
            </a:r>
            <a:r>
              <a:rPr lang="en-US" dirty="0" err="1"/>
              <a:t>tariff_profiles</a:t>
            </a:r>
            <a:r>
              <a:rPr lang="en-US" dirty="0"/>
              <a:t>/</a:t>
            </a:r>
            <a:r>
              <a:rPr lang="en-US" dirty="0" err="1"/>
              <a:t>US_e.pdf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Desilver</a:t>
            </a:r>
            <a:r>
              <a:rPr lang="en-US" dirty="0"/>
              <a:t>, Drew,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U.S. tariffs vary a lot, but the highest duties tend to be on imported clothing,” Pew Research Center, March 28,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www.pewresearch.org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/fact-tank/2018/03/28/u-s-tariffs-vary-a-lot-but-the-highest-duties-tend-to-be-on-imported-clothing/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Andres B. Schwarzenberg, “Section 301 of the Trade Act of 1974,” Congressional Research Service, Updated Aug 31, 2020.</a:t>
            </a:r>
          </a:p>
          <a:p>
            <a:r>
              <a:rPr lang="en-US" dirty="0"/>
              <a:t>https://</a:t>
            </a:r>
            <a:r>
              <a:rPr lang="en-US" dirty="0" err="1"/>
              <a:t>crsreports.congress.gov</a:t>
            </a:r>
            <a:r>
              <a:rPr lang="en-US" dirty="0"/>
              <a:t>/product/pdf/IF/IF11346#:~:text=Overview%20of%20Section%20301&amp;text=U.S.%20commerce.,their%20markets%20to%20U.S.%20exports.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9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Policies and Institutions: National, United States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10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Biden’s USTR is</a:t>
            </a:r>
          </a:p>
          <a:p>
            <a:pPr marL="0" indent="0">
              <a:buNone/>
            </a:pPr>
            <a:r>
              <a:rPr lang="en-US" dirty="0"/>
              <a:t>	Katherine Tai</a:t>
            </a:r>
          </a:p>
          <a:p>
            <a:r>
              <a:rPr lang="en-US" dirty="0"/>
              <a:t>Cabinet-level official of US government</a:t>
            </a:r>
          </a:p>
        </p:txBody>
      </p:sp>
      <p:pic>
        <p:nvPicPr>
          <p:cNvPr id="1026" name="Picture 2" descr="Ginna Lance">
            <a:extLst>
              <a:ext uri="{FF2B5EF4-FFF2-40B4-BE49-F238E27FC236}">
                <a16:creationId xmlns:a16="http://schemas.microsoft.com/office/drawing/2014/main" id="{2D3390F5-8500-9943-923C-5304E9BF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175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  <p:extLst>
      <p:ext uri="{BB962C8B-B14F-4D97-AF65-F5344CB8AC3E}">
        <p14:creationId xmlns:p14="http://schemas.microsoft.com/office/powerpoint/2010/main" val="11126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CC49-7578-1D42-A736-B05674CBD491}" type="slidenum">
              <a:rPr lang="en-US"/>
              <a:pPr/>
              <a:t>12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Administrative Agencies</a:t>
            </a:r>
          </a:p>
          <a:p>
            <a:pPr lvl="1"/>
            <a:r>
              <a:rPr lang="en-US" dirty="0"/>
              <a:t>ITA = International Trade Administration</a:t>
            </a:r>
          </a:p>
          <a:p>
            <a:pPr lvl="2"/>
            <a:r>
              <a:rPr lang="en-US" dirty="0"/>
              <a:t>Part of Department of Commerce</a:t>
            </a:r>
          </a:p>
          <a:p>
            <a:pPr lvl="2"/>
            <a:r>
              <a:rPr lang="en-US" dirty="0"/>
              <a:t>Main Function:  Determines “fairness” in unfair trade cases</a:t>
            </a:r>
          </a:p>
          <a:p>
            <a:pPr lvl="3"/>
            <a:r>
              <a:rPr lang="en-US" dirty="0"/>
              <a:t>Are imports “dumped”?</a:t>
            </a:r>
          </a:p>
          <a:p>
            <a:pPr lvl="3"/>
            <a:r>
              <a:rPr lang="en-US" dirty="0"/>
              <a:t>Are they “subsidized”?</a:t>
            </a:r>
          </a:p>
          <a:p>
            <a:pPr lvl="2"/>
            <a:r>
              <a:rPr lang="en-US" dirty="0"/>
              <a:t>Orientation of ITA:  very much favors US businesses</a:t>
            </a:r>
          </a:p>
        </p:txBody>
      </p:sp>
    </p:spTree>
    <p:extLst>
      <p:ext uri="{BB962C8B-B14F-4D97-AF65-F5344CB8AC3E}">
        <p14:creationId xmlns:p14="http://schemas.microsoft.com/office/powerpoint/2010/main" val="31669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 Agencies</a:t>
            </a:r>
          </a:p>
          <a:p>
            <a:pPr lvl="1"/>
            <a:r>
              <a:rPr lang="en-US"/>
              <a:t>ITC = USITC = United States International Trade Commission</a:t>
            </a:r>
          </a:p>
          <a:p>
            <a:pPr lvl="2"/>
            <a:r>
              <a:rPr lang="en-US"/>
              <a:t>Independent agency</a:t>
            </a:r>
          </a:p>
          <a:p>
            <a:pPr lvl="3"/>
            <a:r>
              <a:rPr lang="en-US"/>
              <a:t>Commissioners (6) are nominated by President and confirmed by Senate</a:t>
            </a:r>
          </a:p>
          <a:p>
            <a:pPr lvl="3"/>
            <a:r>
              <a:rPr lang="en-US"/>
              <a:t>After that they are on their own</a:t>
            </a:r>
          </a:p>
          <a:p>
            <a:pPr lvl="2"/>
            <a:r>
              <a:rPr lang="en-US"/>
              <a:t>Main Function:  To determine “injury” in cases of</a:t>
            </a:r>
          </a:p>
          <a:p>
            <a:pPr lvl="3"/>
            <a:r>
              <a:rPr lang="en-US"/>
              <a:t>Anti-Dumping</a:t>
            </a:r>
          </a:p>
          <a:p>
            <a:pPr lvl="3"/>
            <a:r>
              <a:rPr lang="en-US"/>
              <a:t>Countervailing duties (subsidies)</a:t>
            </a:r>
          </a:p>
          <a:p>
            <a:pPr lvl="3"/>
            <a:r>
              <a:rPr lang="en-US"/>
              <a:t>Safeguards (a.k.a., Escape Clause)</a:t>
            </a:r>
          </a:p>
        </p:txBody>
      </p:sp>
    </p:spTree>
    <p:extLst>
      <p:ext uri="{BB962C8B-B14F-4D97-AF65-F5344CB8AC3E}">
        <p14:creationId xmlns:p14="http://schemas.microsoft.com/office/powerpoint/2010/main" val="13752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7A18-B183-5CDE-08AF-B74149E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USITC Commissioners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F365-80D8-29DE-E2C7-633B26A0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Commissioners</a:t>
            </a:r>
          </a:p>
          <a:p>
            <a:pPr lvl="1"/>
            <a:r>
              <a:rPr lang="en-US" sz="2400" dirty="0"/>
              <a:t>Serve 9-yr terms</a:t>
            </a:r>
          </a:p>
          <a:p>
            <a:pPr lvl="1"/>
            <a:r>
              <a:rPr lang="en-US" sz="2400" dirty="0"/>
              <a:t>No more than 3 of one party</a:t>
            </a:r>
          </a:p>
          <a:p>
            <a:pPr lvl="1"/>
            <a:r>
              <a:rPr lang="en-US" sz="2400" dirty="0"/>
              <a:t>Chair and vice chair from different parties</a:t>
            </a:r>
          </a:p>
          <a:p>
            <a:r>
              <a:rPr lang="en-US" dirty="0"/>
              <a:t>Staff ~365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3F0DE-07C9-C552-4F65-981A90C6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3E8C0-0BA7-DAE6-19D3-02D2BCC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25BF8-B19D-2E83-5A62-06F03A1A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98723"/>
            <a:ext cx="4419600" cy="50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0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15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Export-Import Bank</a:t>
            </a:r>
          </a:p>
          <a:p>
            <a:pPr lvl="1"/>
            <a:r>
              <a:rPr lang="en-US" dirty="0"/>
              <a:t>Official export credit agency of the US</a:t>
            </a:r>
          </a:p>
          <a:p>
            <a:pPr lvl="1"/>
            <a:r>
              <a:rPr lang="en-US" dirty="0"/>
              <a:t>Assists foreign purchasers of US exports</a:t>
            </a:r>
          </a:p>
          <a:p>
            <a:pPr lvl="2"/>
            <a:r>
              <a:rPr lang="en-US" dirty="0"/>
              <a:t>With loans</a:t>
            </a:r>
          </a:p>
          <a:p>
            <a:pPr lvl="2"/>
            <a:r>
              <a:rPr lang="en-US" dirty="0"/>
              <a:t>Loan guarantees</a:t>
            </a:r>
          </a:p>
          <a:p>
            <a:pPr lvl="2"/>
            <a:r>
              <a:rPr lang="en-US" dirty="0"/>
              <a:t>Etc.</a:t>
            </a:r>
          </a:p>
          <a:p>
            <a:pPr lvl="1"/>
            <a:r>
              <a:rPr lang="en-US" dirty="0"/>
              <a:t>Was target of Tea Party in 2015 as “crony capitalism”</a:t>
            </a:r>
          </a:p>
          <a:p>
            <a:pPr lvl="2"/>
            <a:r>
              <a:rPr lang="en-US" dirty="0"/>
              <a:t>Was prevented July, 2015 to May 2019, from funding projects of over $10 million</a:t>
            </a:r>
          </a:p>
        </p:txBody>
      </p:sp>
    </p:spTree>
    <p:extLst>
      <p:ext uri="{BB962C8B-B14F-4D97-AF65-F5344CB8AC3E}">
        <p14:creationId xmlns:p14="http://schemas.microsoft.com/office/powerpoint/2010/main" val="76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Jackson, Ch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what part of the US government does the US constitution assign responsibility for commercial policy?  </a:t>
            </a:r>
          </a:p>
          <a:p>
            <a:pPr lvl="1"/>
            <a:r>
              <a:rPr lang="en-US" sz="2000" dirty="0"/>
              <a:t>What does this imply for the procedures by which the US enters into trade agreements?</a:t>
            </a:r>
          </a:p>
          <a:p>
            <a:r>
              <a:rPr lang="en-US" sz="2400" dirty="0"/>
              <a:t>Can the US federal government enter into international agreements that constrain the US states?  </a:t>
            </a:r>
          </a:p>
          <a:p>
            <a:pPr lvl="1"/>
            <a:r>
              <a:rPr lang="en-US" sz="2000" dirty="0"/>
              <a:t>Does the same apply to other negotiating units’ (e.g., Canada, the EU) abilities to commit their sub-units?</a:t>
            </a:r>
          </a:p>
          <a:p>
            <a:r>
              <a:rPr lang="en-US" sz="2400" dirty="0"/>
              <a:t>What units of the US government have responsibilities for aspects of US trade policies?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18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US Trade Policies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  <a:p>
            <a:pPr lvl="1"/>
            <a:r>
              <a:rPr lang="en-US" dirty="0"/>
              <a:t>Column 2:  Tariffs left over from pre-1934</a:t>
            </a:r>
          </a:p>
          <a:p>
            <a:pPr lvl="2"/>
            <a:r>
              <a:rPr lang="en-US" dirty="0"/>
              <a:t>They apply only to N. Korea and Cuba</a:t>
            </a:r>
          </a:p>
          <a:p>
            <a:pPr lvl="2"/>
            <a:r>
              <a:rPr lang="en-US" dirty="0"/>
              <a:t>But maybe now Russia</a:t>
            </a:r>
          </a:p>
          <a:p>
            <a:pPr lvl="1"/>
            <a:r>
              <a:rPr lang="en-US" dirty="0"/>
              <a:t>Column 1:  Tariffs applied to almost all countries</a:t>
            </a:r>
          </a:p>
          <a:p>
            <a:pPr lvl="2"/>
            <a:r>
              <a:rPr lang="en-US" dirty="0"/>
              <a:t>MFN rates for WTO members and others</a:t>
            </a:r>
          </a:p>
          <a:p>
            <a:pPr lvl="2"/>
            <a:r>
              <a:rPr lang="en-US" dirty="0"/>
              <a:t>Negotiated mostly zero rates for FTA members</a:t>
            </a:r>
          </a:p>
        </p:txBody>
      </p:sp>
    </p:spTree>
    <p:extLst>
      <p:ext uri="{BB962C8B-B14F-4D97-AF65-F5344CB8AC3E}">
        <p14:creationId xmlns:p14="http://schemas.microsoft.com/office/powerpoint/2010/main" val="11541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824D5-BA7C-6C46-8494-94993A58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471"/>
            <a:ext cx="9144000" cy="29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A049-640A-1E40-8881-BB957491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4258-1C8E-C94B-97A3-B15568DF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Quiz:  Today’s quiz does </a:t>
            </a:r>
            <a:r>
              <a:rPr lang="en-US" u="sng" dirty="0"/>
              <a:t>not</a:t>
            </a:r>
            <a:r>
              <a:rPr lang="en-US" dirty="0"/>
              <a:t> ask for you to upload any file.</a:t>
            </a:r>
          </a:p>
          <a:p>
            <a:r>
              <a:rPr lang="en-US" dirty="0"/>
              <a:t>Would any of you prefer to have quizzes available starting on Tuesdays?  (But still due Friday night)</a:t>
            </a:r>
          </a:p>
          <a:p>
            <a:pPr lvl="1"/>
            <a:r>
              <a:rPr lang="en-US" dirty="0"/>
              <a:t>That </a:t>
            </a:r>
            <a:r>
              <a:rPr lang="en-US" u="sng" dirty="0"/>
              <a:t>won’t</a:t>
            </a:r>
            <a:r>
              <a:rPr lang="en-US" dirty="0"/>
              <a:t> work for quizzes 11 and 12, which cover material from those Thursdays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1D27-983D-EB4C-8F42-AB18E18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131C-B3A6-B649-82BD-DB402EFB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2DEEE64-7651-914B-892A-20CE344DD018}" type="slidenum">
              <a:rPr lang="en-US"/>
              <a:pPr/>
              <a:t>20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5836"/>
            <a:ext cx="8229600" cy="3888462"/>
          </a:xfrm>
        </p:spPr>
        <p:txBody>
          <a:bodyPr/>
          <a:lstStyle/>
          <a:p>
            <a:r>
              <a:rPr lang="en-US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ヒラギノ角ゴ Pro W3" pitchFamily="-84" charset="-128"/>
              </a:rPr>
              <a:t>Figure 10.5 The U.S. Tariff Rate</a:t>
            </a:r>
          </a:p>
        </p:txBody>
      </p:sp>
      <p:pic>
        <p:nvPicPr>
          <p:cNvPr id="3" name="Picture 2" descr="The tariff rate in percent for the U S is plotted versus year, 1891 to 2011. From 1891 to 1912, the tariff rate gradually declines from 48% to 40%. In 1921, a large dip to 15% occurs and then in 1932 the tariff rate rises to a peak of 59%. Until 1948, the rate drops rapidly to 12%. From 1948 to 2011, the rate declines gradually, with a tariff rate of 4% in 2011. All values estimate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0290"/>
            <a:ext cx="7510516" cy="36860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14016"/>
            <a:ext cx="8229600" cy="6727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Arial (Body)"/>
              </a:rPr>
              <a:t>After rising sharply at the beginning of the 1930s, the average tariff rate of the United States has steadily declined.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2AE80-AF24-344B-8853-5A69F6CA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1FE5-3DBB-7B47-986D-5CA556FB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1F7CB4-48F5-FD4D-AB97-ECFE0377CFBC}"/>
              </a:ext>
            </a:extLst>
          </p:cNvPr>
          <p:cNvCxnSpPr>
            <a:cxnSpLocks/>
          </p:cNvCxnSpPr>
          <p:nvPr/>
        </p:nvCxnSpPr>
        <p:spPr>
          <a:xfrm>
            <a:off x="3581400" y="1371600"/>
            <a:ext cx="0" cy="34290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46472-89FF-8544-AF31-6A6D262181A0}"/>
              </a:ext>
            </a:extLst>
          </p:cNvPr>
          <p:cNvSpPr txBox="1"/>
          <p:nvPr/>
        </p:nvSpPr>
        <p:spPr>
          <a:xfrm>
            <a:off x="3505200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1934 Reciprocal Trade Agreements Act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A3AA0-0E18-F54B-95EF-47C844CD3E9D}"/>
              </a:ext>
            </a:extLst>
          </p:cNvPr>
          <p:cNvCxnSpPr>
            <a:cxnSpLocks/>
          </p:cNvCxnSpPr>
          <p:nvPr/>
        </p:nvCxnSpPr>
        <p:spPr>
          <a:xfrm>
            <a:off x="4267200" y="1676400"/>
            <a:ext cx="0" cy="31242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D85828-ED18-154D-9DEC-8BDB2156CF02}"/>
              </a:ext>
            </a:extLst>
          </p:cNvPr>
          <p:cNvSpPr txBox="1"/>
          <p:nvPr/>
        </p:nvSpPr>
        <p:spPr>
          <a:xfrm>
            <a:off x="41910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1947 GATT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B890F2-8947-2B49-9AC5-9892DD1CEC0E}"/>
              </a:ext>
            </a:extLst>
          </p:cNvPr>
          <p:cNvCxnSpPr>
            <a:cxnSpLocks/>
          </p:cNvCxnSpPr>
          <p:nvPr/>
        </p:nvCxnSpPr>
        <p:spPr>
          <a:xfrm>
            <a:off x="7086600" y="1676400"/>
            <a:ext cx="0" cy="31242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819837-1946-7840-A604-EBF920F64A8A}"/>
              </a:ext>
            </a:extLst>
          </p:cNvPr>
          <p:cNvSpPr txBox="1"/>
          <p:nvPr/>
        </p:nvSpPr>
        <p:spPr>
          <a:xfrm>
            <a:off x="70104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1995 WTO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0ABF4-977B-6C4E-9EDE-B5EF1A7048A7}"/>
              </a:ext>
            </a:extLst>
          </p:cNvPr>
          <p:cNvSpPr txBox="1"/>
          <p:nvPr/>
        </p:nvSpPr>
        <p:spPr>
          <a:xfrm>
            <a:off x="9144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Smoot-Hawley Tariff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CC4687-5340-634B-81EC-93A40D325C87}"/>
              </a:ext>
            </a:extLst>
          </p:cNvPr>
          <p:cNvCxnSpPr>
            <a:cxnSpLocks/>
          </p:cNvCxnSpPr>
          <p:nvPr/>
        </p:nvCxnSpPr>
        <p:spPr>
          <a:xfrm>
            <a:off x="2971800" y="1524000"/>
            <a:ext cx="38100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22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Why the decline in tariffs?  Partly due to revenues from income tax: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991100" cy="3213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E10E-EFF7-2C42-9A2F-8D6766DE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44802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still have high tariffs on a few products</a:t>
            </a:r>
          </a:p>
          <a:p>
            <a:pPr lvl="2"/>
            <a:r>
              <a:rPr lang="en-US" dirty="0"/>
              <a:t>Textiles, apparel</a:t>
            </a:r>
          </a:p>
          <a:p>
            <a:pPr lvl="3"/>
            <a:r>
              <a:rPr lang="en-US" dirty="0"/>
              <a:t>Men’s cotton shirts:  19.7%</a:t>
            </a:r>
          </a:p>
          <a:p>
            <a:pPr lvl="3"/>
            <a:r>
              <a:rPr lang="en-US" dirty="0"/>
              <a:t>Women’s blouses:  26.9%</a:t>
            </a:r>
          </a:p>
          <a:p>
            <a:pPr lvl="2"/>
            <a:r>
              <a:rPr lang="en-US" dirty="0"/>
              <a:t>Agriculture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5D3ABA-2CDA-8A40-B412-FF1FE06B6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1359"/>
              </p:ext>
            </p:extLst>
          </p:nvPr>
        </p:nvGraphicFramePr>
        <p:xfrm>
          <a:off x="2286000" y="4343400"/>
          <a:ext cx="46482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8410021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301293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9081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7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Coffee, 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Sugars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7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Bev &amp; </a:t>
                      </a:r>
                      <a:r>
                        <a:rPr lang="en-US" dirty="0" err="1"/>
                        <a:t>Tobac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0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CEFDB-BA38-DD40-9AC5-81965551B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9600"/>
            <a:ext cx="3669954" cy="5619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1D628-505D-0B48-B41D-6AC0746201F3}"/>
              </a:ext>
            </a:extLst>
          </p:cNvPr>
          <p:cNvSpPr txBox="1"/>
          <p:nvPr/>
        </p:nvSpPr>
        <p:spPr>
          <a:xfrm>
            <a:off x="381000" y="5638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Pew Research Center, 2018</a:t>
            </a:r>
          </a:p>
        </p:txBody>
      </p:sp>
    </p:spTree>
    <p:extLst>
      <p:ext uri="{BB962C8B-B14F-4D97-AF65-F5344CB8AC3E}">
        <p14:creationId xmlns:p14="http://schemas.microsoft.com/office/powerpoint/2010/main" val="203570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25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Minimus</a:t>
            </a:r>
            <a:endParaRPr lang="en-US" dirty="0"/>
          </a:p>
          <a:p>
            <a:pPr lvl="1"/>
            <a:r>
              <a:rPr lang="en-US" dirty="0"/>
              <a:t>As we saw earlier, US levies tariffs on imports only if they are worth more than $800</a:t>
            </a:r>
          </a:p>
          <a:p>
            <a:pPr lvl="1"/>
            <a:r>
              <a:rPr lang="en-US" dirty="0"/>
              <a:t>This is allowing increasing amounts of US imports to enter tariff-free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Zumbrun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Zumbrun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“The $67 billion tariff dodge”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By how much have US de minimis imports risen? </a:t>
            </a:r>
          </a:p>
          <a:p>
            <a:r>
              <a:rPr lang="en-US" sz="2800" dirty="0"/>
              <a:t>What forces have caused this? </a:t>
            </a:r>
          </a:p>
          <a:p>
            <a:r>
              <a:rPr lang="en-US" sz="2800" dirty="0"/>
              <a:t>What is the role of “bonded trucks” and “bonded warehouses” in this? </a:t>
            </a:r>
          </a:p>
          <a:p>
            <a:r>
              <a:rPr lang="en-US" sz="2800" dirty="0"/>
              <a:t>Why do we now have uncertain data on the value of de minimis imports and the nature of the goods imported? </a:t>
            </a:r>
          </a:p>
          <a:p>
            <a:r>
              <a:rPr lang="en-US" sz="2800" dirty="0"/>
              <a:t>Does it seem likely that the US Congress will change this?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28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Quotas are still common in agriculture</a:t>
            </a:r>
          </a:p>
          <a:p>
            <a:pPr lvl="1"/>
            <a:r>
              <a:rPr lang="en-US" dirty="0"/>
              <a:t>VERs: Voluntary Export Restraints </a:t>
            </a:r>
          </a:p>
          <a:p>
            <a:pPr lvl="2"/>
            <a:r>
              <a:rPr lang="en-US" dirty="0"/>
              <a:t>No longer</a:t>
            </a:r>
          </a:p>
          <a:p>
            <a:pPr lvl="2"/>
            <a:r>
              <a:rPr lang="en-US" dirty="0"/>
              <a:t>But Trump has negotiated something like VERs</a:t>
            </a:r>
          </a:p>
          <a:p>
            <a:pPr lvl="1"/>
            <a:r>
              <a:rPr lang="en-US" dirty="0"/>
              <a:t>With Trump we have more high tariffs, and Biden has not removed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Escape Clause = Section 201</a:t>
            </a:r>
          </a:p>
          <a:p>
            <a:pPr lvl="1"/>
            <a:r>
              <a:rPr lang="en-US" sz="2400" dirty="0"/>
              <a:t>Called “Safeguards” in WTO</a:t>
            </a:r>
          </a:p>
          <a:p>
            <a:pPr lvl="1"/>
            <a:r>
              <a:rPr lang="en-US" sz="2400" dirty="0"/>
              <a:t>Permits temporary protection from injurious imports</a:t>
            </a:r>
          </a:p>
          <a:p>
            <a:pPr lvl="2"/>
            <a:r>
              <a:rPr lang="en-US" sz="2000" dirty="0"/>
              <a:t>Does NOT allege that the imports are “unfair”</a:t>
            </a:r>
          </a:p>
          <a:p>
            <a:pPr lvl="1"/>
            <a:r>
              <a:rPr lang="en-US" sz="2400" dirty="0"/>
              <a:t>Eligibility is decided by USITC alone</a:t>
            </a:r>
          </a:p>
          <a:p>
            <a:pPr lvl="2"/>
            <a:r>
              <a:rPr lang="en-US" sz="2000" dirty="0"/>
              <a:t>Injury (must be “serious”)</a:t>
            </a:r>
          </a:p>
          <a:p>
            <a:pPr lvl="2"/>
            <a:r>
              <a:rPr lang="en-US" sz="2000" dirty="0"/>
              <a:t>Causation (must be due to imports)</a:t>
            </a:r>
          </a:p>
          <a:p>
            <a:pPr lvl="1"/>
            <a:r>
              <a:rPr lang="en-US" sz="2400" dirty="0"/>
              <a:t>Implemented by President, who </a:t>
            </a:r>
            <a:r>
              <a:rPr lang="en-US" sz="2400" u="sng" dirty="0"/>
              <a:t>may</a:t>
            </a:r>
            <a:r>
              <a:rPr lang="en-US" sz="2400" dirty="0"/>
              <a:t> say NO.</a:t>
            </a:r>
          </a:p>
          <a:p>
            <a:pPr lvl="1"/>
            <a:r>
              <a:rPr lang="en-US" sz="2400" dirty="0"/>
              <a:t>This was used under Trump for solar panels and washing machines (he could have said no)</a:t>
            </a:r>
          </a:p>
          <a:p>
            <a:pPr lvl="1"/>
            <a:r>
              <a:rPr lang="en-US" sz="2400" dirty="0"/>
              <a:t>We’ll study it more on Nov 17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7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A049-640A-1E40-8881-BB957491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4258-1C8E-C94B-97A3-B15568DF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Papers</a:t>
            </a:r>
          </a:p>
          <a:p>
            <a:pPr lvl="1"/>
            <a:r>
              <a:rPr lang="en-US" dirty="0"/>
              <a:t>Linear supply and demand are fine</a:t>
            </a:r>
          </a:p>
          <a:p>
            <a:pPr lvl="1"/>
            <a:r>
              <a:rPr lang="en-US" dirty="0"/>
              <a:t>Results in table, with just discussion in text and conclusion</a:t>
            </a:r>
          </a:p>
          <a:p>
            <a:pPr lvl="1"/>
            <a:r>
              <a:rPr lang="en-US" dirty="0"/>
              <a:t>Agriculture, alternative crops:  just say a little</a:t>
            </a:r>
          </a:p>
          <a:p>
            <a:pPr lvl="1"/>
            <a:r>
              <a:rPr lang="en-US" dirty="0"/>
              <a:t>Ratio of output to employment:  use data on   production and employment</a:t>
            </a:r>
          </a:p>
          <a:p>
            <a:pPr lvl="1"/>
            <a:r>
              <a:rPr lang="en-US" dirty="0"/>
              <a:t>Always:  be careful and explicit of units of measurement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1D27-983D-EB4C-8F42-AB18E18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131C-B3A6-B649-82BD-DB402EFB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30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necessarily temporary) from “unfair” imports</a:t>
            </a:r>
          </a:p>
          <a:p>
            <a:pPr lvl="2"/>
            <a:r>
              <a:rPr lang="en-US" dirty="0"/>
              <a:t>Must also be injurious, but less so than for escape clause (only “material injury”)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3"/>
            <a:r>
              <a:rPr lang="en-US" dirty="0"/>
              <a:t>“Dumped”, i.e., priced too low by firm (more on this below)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31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Fairness decided by ITA</a:t>
            </a:r>
          </a:p>
          <a:p>
            <a:pPr lvl="1"/>
            <a:r>
              <a:rPr lang="en-US" dirty="0"/>
              <a:t>Injury decided by USITC</a:t>
            </a:r>
          </a:p>
          <a:p>
            <a:pPr lvl="1"/>
            <a:r>
              <a:rPr lang="en-US" dirty="0"/>
              <a:t>President is NOT permitted to say NO</a:t>
            </a:r>
          </a:p>
          <a:p>
            <a:r>
              <a:rPr lang="en-US" dirty="0"/>
              <a:t>We’ll study these more Nov 29, Dec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32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Section 301 of the Trade Act of 1974</a:t>
            </a:r>
          </a:p>
          <a:p>
            <a:pPr lvl="1"/>
            <a:r>
              <a:rPr lang="en-US" sz="2000" dirty="0"/>
              <a:t>US law permitting tariffs on countries that engage in “unfair trade” (other than dumping and subsidies)</a:t>
            </a:r>
          </a:p>
          <a:p>
            <a:pPr lvl="1"/>
            <a:r>
              <a:rPr lang="en-US" sz="2000" dirty="0"/>
              <a:t>What is unfair trade?  “acts that are ‘unjustifiable’ or ‘unreasonable’ and burden U.S. commerce.”</a:t>
            </a:r>
          </a:p>
          <a:p>
            <a:pPr lvl="1"/>
            <a:r>
              <a:rPr lang="en-US" sz="2000" dirty="0"/>
              <a:t>Before 1995, </a:t>
            </a:r>
          </a:p>
          <a:p>
            <a:pPr lvl="2"/>
            <a:r>
              <a:rPr lang="en-US" sz="1800" dirty="0"/>
              <a:t>used extensively by US to pressure other countries, esp. Japan; </a:t>
            </a:r>
          </a:p>
          <a:p>
            <a:pPr lvl="2"/>
            <a:r>
              <a:rPr lang="en-US" sz="1800" dirty="0"/>
              <a:t>after that, not until Trump</a:t>
            </a:r>
          </a:p>
          <a:p>
            <a:pPr lvl="1"/>
            <a:r>
              <a:rPr lang="en-US" sz="2000" dirty="0"/>
              <a:t>2018 applied to China by USTR:  </a:t>
            </a:r>
          </a:p>
          <a:p>
            <a:pPr lvl="2"/>
            <a:r>
              <a:rPr lang="en-US" sz="1600" dirty="0"/>
              <a:t>“practices related to technology transfer, intellectual property, and innovation are unreasonable or discriminatory, and burden or restrict U.S. commerce.”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US Trade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232 Tariffs:  National Defense</a:t>
            </a:r>
          </a:p>
          <a:p>
            <a:pPr lvl="1"/>
            <a:r>
              <a:rPr lang="en-US" dirty="0"/>
              <a:t>Used by Trump on Steel and Aluminum</a:t>
            </a:r>
          </a:p>
          <a:p>
            <a:pPr lvl="1"/>
            <a:r>
              <a:rPr lang="en-US" dirty="0"/>
              <a:t>Has basis in US law, but WTO legality still questioned (see </a:t>
            </a:r>
            <a:r>
              <a:rPr lang="en-US" dirty="0" err="1"/>
              <a:t>Fefer</a:t>
            </a:r>
            <a:r>
              <a:rPr lang="en-US" dirty="0"/>
              <a:t> et al.)</a:t>
            </a:r>
          </a:p>
          <a:p>
            <a:pPr lvl="1"/>
            <a:r>
              <a:rPr lang="en-US" dirty="0"/>
              <a:t>Biden administration insists WTO cannot question this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31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D5352-0AAB-DE45-9673-CF13E81B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841500"/>
            <a:ext cx="8064500" cy="317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65A2B-7007-F04E-A50A-EC0E971170B1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2002154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1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Fefer</a:t>
            </a:r>
            <a:r>
              <a:rPr lang="en-US" dirty="0"/>
              <a:t> et al., </a:t>
            </a:r>
            <a:br>
              <a:rPr lang="en-US" dirty="0"/>
            </a:br>
            <a:r>
              <a:rPr lang="en-US" dirty="0"/>
              <a:t>“Section 232”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Under what circumstances does Section 232 of the 1962 Trade Act permit the President to levy tariffs?</a:t>
            </a:r>
          </a:p>
          <a:p>
            <a:r>
              <a:rPr lang="en-US" sz="2800" dirty="0"/>
              <a:t>Who conducts the investigation to determine if this is the case?  If the answer is yes, must the President levy tariffs?</a:t>
            </a:r>
          </a:p>
          <a:p>
            <a:r>
              <a:rPr lang="en-US" sz="2800" dirty="0"/>
              <a:t>Must the tariffs apply to all imports of the product?  If not, do we know why not?</a:t>
            </a:r>
          </a:p>
          <a:p>
            <a:r>
              <a:rPr lang="en-US" sz="2800" dirty="0"/>
              <a:t>Is the use of Section 232 legal under the rules of the WTO?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1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17C-1956-B24F-B08A-12ABA46190EE}" type="slidenum">
              <a:rPr lang="en-US"/>
              <a:pPr/>
              <a:t>37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Trade Adjustment Assistance (TAA)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Provides temporary help (</a:t>
            </a:r>
            <a:r>
              <a:rPr lang="en-US" sz="2400" u="sng" dirty="0"/>
              <a:t>not</a:t>
            </a:r>
            <a:r>
              <a:rPr lang="en-US" sz="2400" dirty="0"/>
              <a:t> tariff protection) for firms and workers hurt by imports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Gives workers access to income support, relocation allowances, job search allowances, health coverage tax credit, and occupational training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of 2002, Alternative Trade Adjustment Assistance (ATAA) also provides limited “wage insurance” for trade-displaced older workers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We’ll study more Nov 22</a:t>
            </a:r>
          </a:p>
        </p:txBody>
      </p:sp>
    </p:spTree>
    <p:extLst>
      <p:ext uri="{BB962C8B-B14F-4D97-AF65-F5344CB8AC3E}">
        <p14:creationId xmlns:p14="http://schemas.microsoft.com/office/powerpoint/2010/main" val="31714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32C7-E643-3749-8186-ECC06027ABBD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Fast Track -- officially “Trade Promotion Authority” (TPA)</a:t>
            </a:r>
          </a:p>
          <a:p>
            <a:pPr lvl="1"/>
            <a:r>
              <a:rPr lang="en-US" sz="2400" dirty="0"/>
              <a:t>Procedure, imposed by Congress on itself, requiring it to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Relevant for approval of FTAs and some other trade deals</a:t>
            </a:r>
          </a:p>
          <a:p>
            <a:pPr lvl="1"/>
            <a:r>
              <a:rPr lang="en-US" sz="2400" dirty="0"/>
              <a:t>Congress approved TPA in July 2015 but it expired July 1, 2021.</a:t>
            </a:r>
          </a:p>
          <a:p>
            <a:pPr lvl="1"/>
            <a:r>
              <a:rPr lang="en-US" sz="2400" dirty="0"/>
              <a:t>Biden wants to “rethink the objectives of trade agreements before seeking the authority.”</a:t>
            </a:r>
            <a:endParaRPr lang="en-US" sz="20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37338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Consider trade legislation without amendment</a:t>
            </a:r>
          </a:p>
        </p:txBody>
      </p:sp>
    </p:spTree>
    <p:extLst>
      <p:ext uri="{BB962C8B-B14F-4D97-AF65-F5344CB8AC3E}">
        <p14:creationId xmlns:p14="http://schemas.microsoft.com/office/powerpoint/2010/main" val="3390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  <p:bldP spid="2437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2E68-CAC6-1A4E-A22A-10F28C7CC796}" type="slidenum">
              <a:rPr lang="en-US"/>
              <a:pPr/>
              <a:t>39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Tariff Preference Programs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GSP = Generalized System of Preferences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Charge lower tariffs on some exports from some developing countries than we charge other countries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Departure from MFN, permitted by WTO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Other developed countries do this too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AGOA = African Growth and Opportunity Act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Zero tariffs on many goods from many sub-Saharan African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CBI = Caribbean Basin Initiative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Tariff preferences for most Caribbean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NTPP = Nepal Trade Preference Program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56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8F998-DA04-E04C-A276-17735736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200150"/>
            <a:ext cx="8064500" cy="445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625DF-3344-174D-919E-844FE56D468C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2333471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DE8C9-0D0F-0045-9B9C-90DD6235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670050"/>
            <a:ext cx="8064500" cy="351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C816A-1D28-224D-957A-8B72EE82E265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2750774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0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Verrill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Who has "standing" under the antidumping law? Who determines whether there is dumping?</a:t>
            </a:r>
            <a:endParaRPr lang="en-US" sz="2000" dirty="0"/>
          </a:p>
          <a:p>
            <a:r>
              <a:rPr lang="en-US" sz="2400" dirty="0"/>
              <a:t>How do the injury requirements differ for antidumping and for safeguards? Do either require that the domestic firms make losses?</a:t>
            </a:r>
          </a:p>
          <a:p>
            <a:r>
              <a:rPr lang="en-US" sz="2400" dirty="0"/>
              <a:t>What can a U.S. producer do if it believes that its competitors in another country are engaging in anticompetitive conduct that is being tolerated by their government?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did Fast Track, or something like it, become necessary only after trade negotiations were moving on from tariffs to negotiating non-tariff measures?</a:t>
            </a:r>
          </a:p>
          <a:p>
            <a:r>
              <a:rPr lang="en-US" sz="2400" dirty="0"/>
              <a:t>Once a trade agreement is negotiated and accepted, does it automatically become part of the law of the participating countries? </a:t>
            </a:r>
          </a:p>
          <a:p>
            <a:r>
              <a:rPr lang="en-US" sz="2400" dirty="0"/>
              <a:t>What are the four requirements of the Fast Track procedure that was first approved by Congress?  Under what President was this done? 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5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Turton, </a:t>
            </a:r>
            <a:br>
              <a:rPr lang="en-US" dirty="0"/>
            </a:br>
            <a:r>
              <a:rPr lang="en-US" dirty="0"/>
              <a:t>“… Asia manufacturers sweat”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GSP? Whom does it benefit? </a:t>
            </a:r>
          </a:p>
          <a:p>
            <a:r>
              <a:rPr lang="en-US" dirty="0"/>
              <a:t>When US GSP it expire? </a:t>
            </a:r>
          </a:p>
          <a:p>
            <a:r>
              <a:rPr lang="en-US" dirty="0"/>
              <a:t>How is it proposed to change? </a:t>
            </a:r>
          </a:p>
          <a:p>
            <a:r>
              <a:rPr lang="en-US" dirty="0"/>
              <a:t>Is this a partisan issue? </a:t>
            </a:r>
          </a:p>
          <a:p>
            <a:r>
              <a:rPr lang="en-US" dirty="0"/>
              <a:t>Seems like a simple bill.  Is it?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0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He’s done very little, so far.  Mostly waiting to study issues</a:t>
            </a:r>
          </a:p>
          <a:p>
            <a:pPr lvl="1"/>
            <a:r>
              <a:rPr lang="en-US" dirty="0"/>
              <a:t>Negotiated with EU and others on steel and aluminum tariffs, and replaced with tariff-rate quotas</a:t>
            </a:r>
          </a:p>
          <a:p>
            <a:pPr lvl="1"/>
            <a:r>
              <a:rPr lang="en-US" dirty="0"/>
              <a:t>Settled the Airbus-Boeing dispute</a:t>
            </a:r>
          </a:p>
          <a:p>
            <a:pPr lvl="1"/>
            <a:r>
              <a:rPr lang="en-US" dirty="0"/>
              <a:t>Nuclear submarine exports to Australia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1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said (last year) Biden wants trading system that</a:t>
            </a:r>
          </a:p>
          <a:p>
            <a:pPr lvl="1"/>
            <a:r>
              <a:rPr lang="en-US" dirty="0"/>
              <a:t>“is fair”</a:t>
            </a:r>
          </a:p>
          <a:p>
            <a:pPr lvl="1"/>
            <a:r>
              <a:rPr lang="en-US" dirty="0"/>
              <a:t>“promotes inclusive economic growth”</a:t>
            </a:r>
          </a:p>
          <a:p>
            <a:pPr lvl="1"/>
            <a:r>
              <a:rPr lang="en-US" dirty="0"/>
              <a:t>“reflects America’s universal values”</a:t>
            </a:r>
          </a:p>
          <a:p>
            <a:pPr lvl="1"/>
            <a:r>
              <a:rPr lang="en-US" dirty="0"/>
              <a:t>“respects the dignity of work”</a:t>
            </a:r>
          </a:p>
          <a:p>
            <a:pPr lvl="1"/>
            <a:r>
              <a:rPr lang="en-US" dirty="0"/>
              <a:t>“values Americans as workers and wage-earners, not only as consumers”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0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Restore U.S. global leadership on critical matters like</a:t>
            </a:r>
          </a:p>
          <a:p>
            <a:pPr lvl="1"/>
            <a:r>
              <a:rPr lang="en-US" dirty="0"/>
              <a:t>combatting forced labor</a:t>
            </a:r>
          </a:p>
          <a:p>
            <a:pPr lvl="1"/>
            <a:r>
              <a:rPr lang="en-US" dirty="0"/>
              <a:t>exploitative labor conditions</a:t>
            </a:r>
          </a:p>
          <a:p>
            <a:pPr lvl="1"/>
            <a:r>
              <a:rPr lang="en-US" dirty="0"/>
              <a:t>corruption,</a:t>
            </a:r>
          </a:p>
          <a:p>
            <a:pPr lvl="1"/>
            <a:r>
              <a:rPr lang="en-US" dirty="0"/>
              <a:t>discrimination against women and minorities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2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Wants trade policies to</a:t>
            </a:r>
          </a:p>
          <a:p>
            <a:pPr lvl="1"/>
            <a:r>
              <a:rPr lang="en-US" dirty="0"/>
              <a:t>address the climate crisis</a:t>
            </a:r>
          </a:p>
          <a:p>
            <a:pPr lvl="1"/>
            <a:r>
              <a:rPr lang="en-US" dirty="0"/>
              <a:t>bolster sustainable renewable energy supply chains</a:t>
            </a:r>
          </a:p>
          <a:p>
            <a:pPr lvl="1"/>
            <a:r>
              <a:rPr lang="en-US" dirty="0"/>
              <a:t>end unfair trade practices</a:t>
            </a:r>
          </a:p>
          <a:p>
            <a:pPr lvl="1"/>
            <a:r>
              <a:rPr lang="en-US" dirty="0"/>
              <a:t>discourage regulatory arbitrage</a:t>
            </a:r>
          </a:p>
          <a:p>
            <a:pPr lvl="1"/>
            <a:r>
              <a:rPr lang="en-US" dirty="0"/>
              <a:t>foster innovation and creativity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Jackson, Ch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(according to Jackson), and do, international institutions like the WTO interfere with the sovereignty of its member states?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3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China’s Coercive and Unfair Economic Trade Practices through a comprehensive strategy</a:t>
            </a:r>
          </a:p>
          <a:p>
            <a:pPr lvl="1"/>
            <a:r>
              <a:rPr lang="en-US" dirty="0"/>
              <a:t>more systematic approach than the recent piecemeal approach </a:t>
            </a:r>
          </a:p>
          <a:p>
            <a:pPr lvl="1"/>
            <a:r>
              <a:rPr lang="en-US" dirty="0"/>
              <a:t>comprehensive review of policy toward China</a:t>
            </a:r>
          </a:p>
          <a:p>
            <a:pPr lvl="1"/>
            <a:r>
              <a:rPr lang="en-US" dirty="0"/>
              <a:t>address China’s “detrimental actions”</a:t>
            </a:r>
          </a:p>
          <a:p>
            <a:pPr lvl="1"/>
            <a:r>
              <a:rPr lang="en-US" dirty="0"/>
              <a:t>address the widespread human rights abuses </a:t>
            </a:r>
          </a:p>
          <a:p>
            <a:pPr lvl="1"/>
            <a:r>
              <a:rPr lang="en-US" dirty="0"/>
              <a:t>strengthen enforcement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7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China’s “detrimental actions.”  List includes:</a:t>
            </a:r>
          </a:p>
          <a:p>
            <a:pPr lvl="2"/>
            <a:r>
              <a:rPr lang="en-US" sz="2000" dirty="0"/>
              <a:t>China’s tariffs and non-tariff barriers, </a:t>
            </a:r>
          </a:p>
          <a:p>
            <a:pPr lvl="2"/>
            <a:r>
              <a:rPr lang="en-US" sz="2000" dirty="0"/>
              <a:t>government-sanctioned forced labor programs, </a:t>
            </a:r>
          </a:p>
          <a:p>
            <a:pPr lvl="2"/>
            <a:r>
              <a:rPr lang="en-US" sz="2000" dirty="0"/>
              <a:t>overcapacity in numerous sectors, </a:t>
            </a:r>
          </a:p>
          <a:p>
            <a:pPr lvl="2"/>
            <a:r>
              <a:rPr lang="en-US" sz="2000" dirty="0"/>
              <a:t>industrial policies utilizing unfair subsidies,</a:t>
            </a:r>
          </a:p>
          <a:p>
            <a:pPr lvl="2"/>
            <a:r>
              <a:rPr lang="en-US" sz="2000" dirty="0"/>
              <a:t>export subsidies,</a:t>
            </a:r>
          </a:p>
          <a:p>
            <a:pPr lvl="2"/>
            <a:r>
              <a:rPr lang="en-US" sz="2000" dirty="0"/>
              <a:t>technology transfers, </a:t>
            </a:r>
          </a:p>
          <a:p>
            <a:pPr lvl="2"/>
            <a:r>
              <a:rPr lang="en-US" sz="2000" dirty="0"/>
              <a:t>illicit acquisition and infringement of American intellectual property, </a:t>
            </a:r>
          </a:p>
          <a:p>
            <a:pPr lvl="2"/>
            <a:r>
              <a:rPr lang="en-US" sz="2000" dirty="0"/>
              <a:t>censorship and other restrictions on the internet and digital economy.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7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0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USTR “Agenda”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the most important aspects of trade policy for Biden?</a:t>
            </a:r>
          </a:p>
          <a:p>
            <a:r>
              <a:rPr lang="en-US" dirty="0"/>
              <a:t>What does this seem to say about trade based on comparative advantage?</a:t>
            </a:r>
          </a:p>
          <a:p>
            <a:r>
              <a:rPr lang="en-US" dirty="0"/>
              <a:t>What should “new trade rules” support?</a:t>
            </a:r>
          </a:p>
          <a:p>
            <a:r>
              <a:rPr lang="en-US" dirty="0"/>
              <a:t>What has the Biden Administration negotiated with other countries that this brags about?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8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Tariffs, Quotas, </a:t>
            </a:r>
            <a:r>
              <a:rPr lang="en-US" sz="2400" dirty="0" err="1"/>
              <a:t>VERs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Section 301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Section 332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 Trade Policy under Trump and Biden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93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7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 does NOT have a “ministry” or “department” of international trade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other countries do; e.g. 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Canada:  Department of International Trade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Japan:  Ministry of Economy, Trade and Industry (METI)  (Used to be MITI)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EU:  Directorate General Trade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Trade Commissioner: 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	Valdis Dombrovskis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	since Aug 26, 2020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476A8-5731-CB49-B056-80F2C847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733800"/>
            <a:ext cx="2133600" cy="29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8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US, 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 (&amp; ITA within it)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 (USITC)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Obama said several years ago that he sought to consolidate many of these in a single agency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 never did</a:t>
            </a:r>
          </a:p>
        </p:txBody>
      </p:sp>
    </p:spTree>
    <p:extLst>
      <p:ext uri="{BB962C8B-B14F-4D97-AF65-F5344CB8AC3E}">
        <p14:creationId xmlns:p14="http://schemas.microsoft.com/office/powerpoint/2010/main" val="26734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80DA-914B-904B-A550-14F6EABD5A2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USTR = United States Trade Representative</a:t>
            </a:r>
          </a:p>
          <a:p>
            <a:pPr lvl="1"/>
            <a:r>
              <a:rPr lang="en-US"/>
              <a:t>Handles negotiations on trade issues with</a:t>
            </a:r>
          </a:p>
          <a:p>
            <a:pPr lvl="2"/>
            <a:r>
              <a:rPr lang="en-US"/>
              <a:t>Other governments</a:t>
            </a:r>
          </a:p>
          <a:p>
            <a:pPr lvl="2"/>
            <a:r>
              <a:rPr lang="en-US"/>
              <a:t>WTO</a:t>
            </a:r>
          </a:p>
          <a:p>
            <a:pPr lvl="1"/>
            <a:r>
              <a:rPr lang="en-US"/>
              <a:t>Drafts trade legislation for Congress</a:t>
            </a:r>
          </a:p>
          <a:p>
            <a:pPr lvl="1"/>
            <a:r>
              <a:rPr lang="en-US"/>
              <a:t>Does NOT set or implement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13757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107003</TotalTime>
  <Words>3169</Words>
  <Application>Microsoft Macintosh PowerPoint</Application>
  <PresentationFormat>On-screen Show (4:3)</PresentationFormat>
  <Paragraphs>436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Arial (Body)</vt:lpstr>
      <vt:lpstr>Default Design</vt:lpstr>
      <vt:lpstr>Class 9  Policies and Institutions: National, United States  by Alan V. Deardorff University of Michigan 2022</vt:lpstr>
      <vt:lpstr>Announcements</vt:lpstr>
      <vt:lpstr>Announcements</vt:lpstr>
      <vt:lpstr>Pause for Discussion</vt:lpstr>
      <vt:lpstr>Questions on Jackson, Ch 3</vt:lpstr>
      <vt:lpstr>Outline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USITC Commissioners</vt:lpstr>
      <vt:lpstr>US Trade Institutions</vt:lpstr>
      <vt:lpstr>Pause for Discussion</vt:lpstr>
      <vt:lpstr>Questions on Jackson, Ch 3</vt:lpstr>
      <vt:lpstr>Features of US Trade Policies</vt:lpstr>
      <vt:lpstr>PowerPoint Presentation</vt:lpstr>
      <vt:lpstr>PowerPoint Presentation</vt:lpstr>
      <vt:lpstr>Figure 10.5 The U.S. Tariff Rate</vt:lpstr>
      <vt:lpstr>Features of US Trade Policies</vt:lpstr>
      <vt:lpstr>Features of US Trade Policies</vt:lpstr>
      <vt:lpstr>PowerPoint Presentation</vt:lpstr>
      <vt:lpstr>Features of US Trade Policies</vt:lpstr>
      <vt:lpstr>Pause for Discussion</vt:lpstr>
      <vt:lpstr>Questions on Zumbrun   “The $67 billion tariff dodge”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PowerPoint Presentation</vt:lpstr>
      <vt:lpstr>Pause for Discussion</vt:lpstr>
      <vt:lpstr>Questions on Fefer et al.,  “Section 232”</vt:lpstr>
      <vt:lpstr>Features of US Trade Policies</vt:lpstr>
      <vt:lpstr>Features of US Trade Policies</vt:lpstr>
      <vt:lpstr>Features of US Trade Policies</vt:lpstr>
      <vt:lpstr>PowerPoint Presentation</vt:lpstr>
      <vt:lpstr>PowerPoint Presentation</vt:lpstr>
      <vt:lpstr>Pause for Discussion</vt:lpstr>
      <vt:lpstr>Questions on Verrill</vt:lpstr>
      <vt:lpstr>Questions on Jackson</vt:lpstr>
      <vt:lpstr>Questions on Turton,  “… Asia manufacturers sweat”</vt:lpstr>
      <vt:lpstr>US Trade Policies under Biden</vt:lpstr>
      <vt:lpstr>US Trade Policies under Biden</vt:lpstr>
      <vt:lpstr>US Trade Policies under Biden</vt:lpstr>
      <vt:lpstr>US Trade Policies under Biden</vt:lpstr>
      <vt:lpstr>US Trade Policies under Biden</vt:lpstr>
      <vt:lpstr>US Trade Policies under Biden</vt:lpstr>
      <vt:lpstr>Pause for Discussion</vt:lpstr>
      <vt:lpstr>Questions on USTR “Agenda”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191</cp:revision>
  <cp:lastPrinted>2021-09-22T20:01:27Z</cp:lastPrinted>
  <dcterms:created xsi:type="dcterms:W3CDTF">2011-01-03T19:29:08Z</dcterms:created>
  <dcterms:modified xsi:type="dcterms:W3CDTF">2022-10-02T18:51:11Z</dcterms:modified>
</cp:coreProperties>
</file>